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Default Extension="gif" ContentType="image/gif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61" r:id="rId3"/>
    <p:sldId id="269" r:id="rId4"/>
    <p:sldId id="272" r:id="rId5"/>
    <p:sldId id="270" r:id="rId6"/>
    <p:sldId id="271" r:id="rId7"/>
    <p:sldId id="268" r:id="rId8"/>
    <p:sldId id="280" r:id="rId9"/>
    <p:sldId id="286" r:id="rId10"/>
    <p:sldId id="281" r:id="rId11"/>
    <p:sldId id="287" r:id="rId12"/>
    <p:sldId id="282" r:id="rId13"/>
    <p:sldId id="288" r:id="rId14"/>
    <p:sldId id="273" r:id="rId15"/>
    <p:sldId id="274" r:id="rId16"/>
    <p:sldId id="275" r:id="rId17"/>
    <p:sldId id="276" r:id="rId18"/>
    <p:sldId id="283" r:id="rId19"/>
    <p:sldId id="284" r:id="rId20"/>
    <p:sldId id="285" r:id="rId21"/>
    <p:sldId id="278" r:id="rId22"/>
    <p:sldId id="266" r:id="rId23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38" autoAdjust="0"/>
    <p:restoredTop sz="94660"/>
  </p:normalViewPr>
  <p:slideViewPr>
    <p:cSldViewPr>
      <p:cViewPr>
        <p:scale>
          <a:sx n="60" d="100"/>
          <a:sy n="60" d="100"/>
        </p:scale>
        <p:origin x="-822" y="2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20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7658C0-3C3B-4687-9C55-8B8FC2F3F555}" type="datetimeFigureOut">
              <a:rPr lang="pt-PT" smtClean="0"/>
              <a:t>14-01-2015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3CD895-E30B-4DB5-8CB5-099C29C5A39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6074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3CD895-E30B-4DB5-8CB5-099C29C5A399}" type="slidenum">
              <a:rPr lang="pt-PT" smtClean="0"/>
              <a:t>22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59980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518EEA04-24C2-45EC-BA0E-81818BC5CBC4}" type="datetimeFigureOut">
              <a:rPr lang="pt-PT" smtClean="0"/>
              <a:t>14-01-2015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14-01-2015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14-01-2015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14-01-2015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14-01-2015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14-01-2015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14-01-2015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14-01-2015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14-01-2015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518EEA04-24C2-45EC-BA0E-81818BC5CBC4}" type="datetimeFigureOut">
              <a:rPr lang="pt-PT" smtClean="0"/>
              <a:t>14-01-2015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 smtClean="0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518EEA04-24C2-45EC-BA0E-81818BC5CBC4}" type="datetimeFigureOut">
              <a:rPr lang="pt-PT" smtClean="0"/>
              <a:t>14-01-2015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18EEA04-24C2-45EC-BA0E-81818BC5CBC4}" type="datetimeFigureOut">
              <a:rPr lang="pt-PT" smtClean="0"/>
              <a:t>14-01-2015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microsoft.com/office/2007/relationships/media" Target="../media/media7.mp3"/><Relationship Id="rId18" Type="http://schemas.openxmlformats.org/officeDocument/2006/relationships/audio" Target="../media/media9.mp3"/><Relationship Id="rId26" Type="http://schemas.openxmlformats.org/officeDocument/2006/relationships/image" Target="../media/image16.jpeg"/><Relationship Id="rId3" Type="http://schemas.microsoft.com/office/2007/relationships/media" Target="../media/media2.mp3"/><Relationship Id="rId21" Type="http://schemas.microsoft.com/office/2007/relationships/media" Target="../media/media11.mp3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microsoft.com/office/2007/relationships/media" Target="../media/media9.mp3"/><Relationship Id="rId25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6" Type="http://schemas.openxmlformats.org/officeDocument/2006/relationships/audio" Target="../media/media8.mp3"/><Relationship Id="rId20" Type="http://schemas.openxmlformats.org/officeDocument/2006/relationships/audio" Target="../media/media10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24" Type="http://schemas.openxmlformats.org/officeDocument/2006/relationships/audio" Target="../media/media12.mp3"/><Relationship Id="rId5" Type="http://schemas.microsoft.com/office/2007/relationships/media" Target="../media/media3.mp3"/><Relationship Id="rId15" Type="http://schemas.microsoft.com/office/2007/relationships/media" Target="../media/media8.mp3"/><Relationship Id="rId23" Type="http://schemas.microsoft.com/office/2007/relationships/media" Target="../media/media12.mp3"/><Relationship Id="rId28" Type="http://schemas.openxmlformats.org/officeDocument/2006/relationships/image" Target="../media/image18.png"/><Relationship Id="rId10" Type="http://schemas.openxmlformats.org/officeDocument/2006/relationships/audio" Target="../media/media5.mp3"/><Relationship Id="rId19" Type="http://schemas.microsoft.com/office/2007/relationships/media" Target="../media/media10.mp3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Relationship Id="rId22" Type="http://schemas.openxmlformats.org/officeDocument/2006/relationships/audio" Target="../media/media11.mp3"/><Relationship Id="rId27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microsoft.com/office/2007/relationships/media" Target="../media/media7.mp3"/><Relationship Id="rId18" Type="http://schemas.openxmlformats.org/officeDocument/2006/relationships/audio" Target="../media/media9.mp3"/><Relationship Id="rId26" Type="http://schemas.openxmlformats.org/officeDocument/2006/relationships/image" Target="../media/image16.jpeg"/><Relationship Id="rId3" Type="http://schemas.microsoft.com/office/2007/relationships/media" Target="../media/media2.mp3"/><Relationship Id="rId21" Type="http://schemas.microsoft.com/office/2007/relationships/media" Target="../media/media11.mp3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microsoft.com/office/2007/relationships/media" Target="../media/media9.mp3"/><Relationship Id="rId25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6" Type="http://schemas.openxmlformats.org/officeDocument/2006/relationships/audio" Target="../media/media8.mp3"/><Relationship Id="rId20" Type="http://schemas.openxmlformats.org/officeDocument/2006/relationships/audio" Target="../media/media10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24" Type="http://schemas.openxmlformats.org/officeDocument/2006/relationships/audio" Target="../media/media12.mp3"/><Relationship Id="rId5" Type="http://schemas.microsoft.com/office/2007/relationships/media" Target="../media/media3.mp3"/><Relationship Id="rId15" Type="http://schemas.microsoft.com/office/2007/relationships/media" Target="../media/media8.mp3"/><Relationship Id="rId23" Type="http://schemas.microsoft.com/office/2007/relationships/media" Target="../media/media12.mp3"/><Relationship Id="rId28" Type="http://schemas.openxmlformats.org/officeDocument/2006/relationships/image" Target="../media/image18.png"/><Relationship Id="rId10" Type="http://schemas.openxmlformats.org/officeDocument/2006/relationships/audio" Target="../media/media5.mp3"/><Relationship Id="rId19" Type="http://schemas.microsoft.com/office/2007/relationships/media" Target="../media/media10.mp3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Relationship Id="rId22" Type="http://schemas.openxmlformats.org/officeDocument/2006/relationships/audio" Target="../media/media11.mp3"/><Relationship Id="rId27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wma"/><Relationship Id="rId1" Type="http://schemas.microsoft.com/office/2007/relationships/media" Target="../media/media18.wma"/><Relationship Id="rId5" Type="http://schemas.openxmlformats.org/officeDocument/2006/relationships/image" Target="../media/image18.png"/><Relationship Id="rId4" Type="http://schemas.openxmlformats.org/officeDocument/2006/relationships/image" Target="../media/image26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youtu.be/Li0Y4wg3zIw" TargetMode="External"/><Relationship Id="rId3" Type="http://schemas.openxmlformats.org/officeDocument/2006/relationships/hyperlink" Target="http://youtu.be/Q3XPrFrcCSw" TargetMode="External"/><Relationship Id="rId7" Type="http://schemas.openxmlformats.org/officeDocument/2006/relationships/hyperlink" Target="http://youtu.be/Qwy7BEBIDb8" TargetMode="External"/><Relationship Id="rId12" Type="http://schemas.openxmlformats.org/officeDocument/2006/relationships/hyperlink" Target="http://youtu.be/1fOmiM4mLBE?t=1m21s" TargetMode="External"/><Relationship Id="rId2" Type="http://schemas.openxmlformats.org/officeDocument/2006/relationships/hyperlink" Target="http://youtu.be/9B5ReaAcpb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youtu.be/HjjVimpt3Bw" TargetMode="External"/><Relationship Id="rId11" Type="http://schemas.openxmlformats.org/officeDocument/2006/relationships/hyperlink" Target="http://youtu.be/1mTTyfH-wr4" TargetMode="External"/><Relationship Id="rId5" Type="http://schemas.openxmlformats.org/officeDocument/2006/relationships/hyperlink" Target="http://youtu.be/337FcBClIBM" TargetMode="External"/><Relationship Id="rId10" Type="http://schemas.openxmlformats.org/officeDocument/2006/relationships/hyperlink" Target="http://youtu.be/bXAtQ1fpCZ4" TargetMode="External"/><Relationship Id="rId4" Type="http://schemas.openxmlformats.org/officeDocument/2006/relationships/hyperlink" Target="http://youtu.be/q7k38HljcNg" TargetMode="External"/><Relationship Id="rId9" Type="http://schemas.openxmlformats.org/officeDocument/2006/relationships/hyperlink" Target="http://youtu.be/CHAYV4M3dwo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microsoft.com/office/2007/relationships/media" Target="../media/media7.mp3"/><Relationship Id="rId18" Type="http://schemas.openxmlformats.org/officeDocument/2006/relationships/audio" Target="../media/media9.mp3"/><Relationship Id="rId26" Type="http://schemas.openxmlformats.org/officeDocument/2006/relationships/image" Target="../media/image16.jpeg"/><Relationship Id="rId3" Type="http://schemas.microsoft.com/office/2007/relationships/media" Target="../media/media2.mp3"/><Relationship Id="rId21" Type="http://schemas.microsoft.com/office/2007/relationships/media" Target="../media/media11.mp3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microsoft.com/office/2007/relationships/media" Target="../media/media9.mp3"/><Relationship Id="rId25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6" Type="http://schemas.openxmlformats.org/officeDocument/2006/relationships/audio" Target="../media/media8.mp3"/><Relationship Id="rId20" Type="http://schemas.openxmlformats.org/officeDocument/2006/relationships/audio" Target="../media/media10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24" Type="http://schemas.openxmlformats.org/officeDocument/2006/relationships/audio" Target="../media/media12.mp3"/><Relationship Id="rId5" Type="http://schemas.microsoft.com/office/2007/relationships/media" Target="../media/media3.mp3"/><Relationship Id="rId15" Type="http://schemas.microsoft.com/office/2007/relationships/media" Target="../media/media8.mp3"/><Relationship Id="rId23" Type="http://schemas.microsoft.com/office/2007/relationships/media" Target="../media/media12.mp3"/><Relationship Id="rId28" Type="http://schemas.openxmlformats.org/officeDocument/2006/relationships/image" Target="../media/image18.png"/><Relationship Id="rId10" Type="http://schemas.openxmlformats.org/officeDocument/2006/relationships/audio" Target="../media/media5.mp3"/><Relationship Id="rId19" Type="http://schemas.microsoft.com/office/2007/relationships/media" Target="../media/media10.mp3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Relationship Id="rId22" Type="http://schemas.openxmlformats.org/officeDocument/2006/relationships/audio" Target="../media/media11.mp3"/><Relationship Id="rId27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microsoft.com/office/2007/relationships/media" Target="../media/media7.mp3"/><Relationship Id="rId18" Type="http://schemas.openxmlformats.org/officeDocument/2006/relationships/audio" Target="../media/media9.mp3"/><Relationship Id="rId26" Type="http://schemas.openxmlformats.org/officeDocument/2006/relationships/image" Target="../media/image16.jpeg"/><Relationship Id="rId3" Type="http://schemas.microsoft.com/office/2007/relationships/media" Target="../media/media2.mp3"/><Relationship Id="rId21" Type="http://schemas.microsoft.com/office/2007/relationships/media" Target="../media/media11.mp3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microsoft.com/office/2007/relationships/media" Target="../media/media9.mp3"/><Relationship Id="rId25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6" Type="http://schemas.openxmlformats.org/officeDocument/2006/relationships/audio" Target="../media/media8.mp3"/><Relationship Id="rId20" Type="http://schemas.openxmlformats.org/officeDocument/2006/relationships/audio" Target="../media/media10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24" Type="http://schemas.openxmlformats.org/officeDocument/2006/relationships/audio" Target="../media/media12.mp3"/><Relationship Id="rId5" Type="http://schemas.microsoft.com/office/2007/relationships/media" Target="../media/media3.mp3"/><Relationship Id="rId15" Type="http://schemas.microsoft.com/office/2007/relationships/media" Target="../media/media8.mp3"/><Relationship Id="rId23" Type="http://schemas.microsoft.com/office/2007/relationships/media" Target="../media/media12.mp3"/><Relationship Id="rId28" Type="http://schemas.openxmlformats.org/officeDocument/2006/relationships/image" Target="../media/image18.png"/><Relationship Id="rId10" Type="http://schemas.openxmlformats.org/officeDocument/2006/relationships/audio" Target="../media/media5.mp3"/><Relationship Id="rId19" Type="http://schemas.microsoft.com/office/2007/relationships/media" Target="../media/media10.mp3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Relationship Id="rId22" Type="http://schemas.openxmlformats.org/officeDocument/2006/relationships/audio" Target="../media/media11.mp3"/><Relationship Id="rId27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PT" sz="3200" dirty="0" smtClean="0"/>
              <a:t>Agrupamentos de Escolas D. Filipa de Lencastre </a:t>
            </a:r>
            <a:br>
              <a:rPr lang="pt-PT" sz="3200" dirty="0" smtClean="0"/>
            </a:br>
            <a:r>
              <a:rPr lang="pt-PT" sz="3200" dirty="0" smtClean="0"/>
              <a:t>DISCIPLINA DE</a:t>
            </a:r>
            <a:br>
              <a:rPr lang="pt-PT" sz="3200" dirty="0" smtClean="0"/>
            </a:br>
            <a:r>
              <a:rPr lang="pt-PT" sz="3200" dirty="0" smtClean="0"/>
              <a:t>EDUCAÇÃO MUSICAL</a:t>
            </a:r>
            <a:endParaRPr lang="pt-PT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 smtClean="0"/>
              <a:t>Turma 6ºC</a:t>
            </a:r>
          </a:p>
          <a:p>
            <a:r>
              <a:rPr lang="pt-PT" dirty="0" smtClean="0"/>
              <a:t>Lição 27 e 28</a:t>
            </a:r>
          </a:p>
          <a:p>
            <a:r>
              <a:rPr lang="pt-PT" dirty="0" smtClean="0"/>
              <a:t>15/01/15</a:t>
            </a:r>
            <a:endParaRPr lang="pt-P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293096"/>
            <a:ext cx="1224136" cy="1450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008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>PAULITEIROS DE MIRANDA</a:t>
            </a:r>
            <a:endParaRPr lang="pt-PT" dirty="0"/>
          </a:p>
        </p:txBody>
      </p:sp>
      <p:pic>
        <p:nvPicPr>
          <p:cNvPr id="4" name="25 e Assalto ao Castelo - Galandum Galundaina - ao vivo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59000" y="2119313"/>
            <a:ext cx="4805363" cy="3603625"/>
          </a:xfrm>
        </p:spPr>
      </p:pic>
    </p:spTree>
    <p:extLst>
      <p:ext uri="{BB962C8B-B14F-4D97-AF65-F5344CB8AC3E}">
        <p14:creationId xmlns:p14="http://schemas.microsoft.com/office/powerpoint/2010/main" val="4207180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1026" name="Picture 2" descr="C:\Users\Helio\Documents\MESTRADO\3 Semestre\PES\PLANIFICAÇÃO 6ºC\instrumentos tradicionais\instrumentos-tradicionais-portugueses-1-72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7" t="10810" r="1307" b="30171"/>
          <a:stretch/>
        </p:blipFill>
        <p:spPr bwMode="auto">
          <a:xfrm>
            <a:off x="899592" y="571500"/>
            <a:ext cx="7272808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Helio\Documents\MESTRADO\3 Semestre\PES\PLANIFICAÇÃO 6ºC\instrumentos tradicionais\instrumentos-tradicionais-portugueses-1-728.jpg"/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7" t="10810" r="1307" b="30171"/>
          <a:stretch/>
        </p:blipFill>
        <p:spPr bwMode="auto">
          <a:xfrm>
            <a:off x="881577" y="548680"/>
            <a:ext cx="7272808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Diz o Galo prá Galinha (Beira Alta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6588224" y="2083346"/>
            <a:ext cx="443086" cy="443086"/>
          </a:xfrm>
          <a:prstGeom prst="rect">
            <a:avLst/>
          </a:prstGeom>
        </p:spPr>
      </p:pic>
      <p:pic>
        <p:nvPicPr>
          <p:cNvPr id="6" name="Fado de Coimbra_ Samaritana (Luís Marinho)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4804792" y="2743200"/>
            <a:ext cx="304800" cy="304800"/>
          </a:xfrm>
          <a:prstGeom prst="rect">
            <a:avLst/>
          </a:prstGeom>
        </p:spPr>
      </p:pic>
      <p:pic>
        <p:nvPicPr>
          <p:cNvPr id="7" name="Miguel De Castro - Corridinho algarvio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4768788" y="5939830"/>
            <a:ext cx="304800" cy="304800"/>
          </a:xfrm>
          <a:prstGeom prst="rect">
            <a:avLst/>
          </a:prstGeom>
        </p:spPr>
      </p:pic>
      <p:pic>
        <p:nvPicPr>
          <p:cNvPr id="8" name="óh triste! Cante Alentejano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5964510" y="5229200"/>
            <a:ext cx="405830" cy="405830"/>
          </a:xfrm>
          <a:prstGeom prst="rect">
            <a:avLst/>
          </a:prstGeom>
        </p:spPr>
      </p:pic>
      <p:pic>
        <p:nvPicPr>
          <p:cNvPr id="9" name="Rancho Folclórico _As Ceifeiras_ de Alter do Chão - Saias Alentejanas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5780853" y="4330996"/>
            <a:ext cx="367313" cy="367313"/>
          </a:xfrm>
          <a:prstGeom prst="rect">
            <a:avLst/>
          </a:prstGeom>
        </p:spPr>
      </p:pic>
      <p:pic>
        <p:nvPicPr>
          <p:cNvPr id="10" name="Sra.DoAlmortão.mpg.mp3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6574110" y="2895600"/>
            <a:ext cx="457200" cy="457200"/>
          </a:xfrm>
          <a:prstGeom prst="rect">
            <a:avLst/>
          </a:prstGeom>
        </p:spPr>
      </p:pic>
      <p:pic>
        <p:nvPicPr>
          <p:cNvPr id="11" name="Marcha da Madragoa 2011 - Marchas Populares de Lisboa.mp3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4339208" y="4132311"/>
            <a:ext cx="331063" cy="331063"/>
          </a:xfrm>
          <a:prstGeom prst="rect">
            <a:avLst/>
          </a:prstGeom>
        </p:spPr>
      </p:pic>
      <p:pic>
        <p:nvPicPr>
          <p:cNvPr id="12" name="Lisboa, menina e moça.mp3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4319972" y="3789040"/>
            <a:ext cx="343272" cy="343272"/>
          </a:xfrm>
          <a:prstGeom prst="rect">
            <a:avLst/>
          </a:prstGeom>
        </p:spPr>
      </p:pic>
      <p:pic>
        <p:nvPicPr>
          <p:cNvPr id="13" name="Malhão Traçado.mp3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4957192" y="1052736"/>
            <a:ext cx="337145" cy="337145"/>
          </a:xfrm>
          <a:prstGeom prst="rect">
            <a:avLst/>
          </a:prstGeom>
        </p:spPr>
      </p:pic>
      <p:pic>
        <p:nvPicPr>
          <p:cNvPr id="14" name="VIRA DO MINHO.mp3">
            <a:hlinkClick r:id="" action="ppaction://media"/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5185400" y="715590"/>
            <a:ext cx="337145" cy="337145"/>
          </a:xfrm>
          <a:prstGeom prst="rect">
            <a:avLst/>
          </a:prstGeom>
        </p:spPr>
      </p:pic>
      <p:pic>
        <p:nvPicPr>
          <p:cNvPr id="15" name="Chula velha.mp3">
            <a:hlinkClick r:id="" action="ppaction://media"/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5435859" y="1770731"/>
            <a:ext cx="269409" cy="269409"/>
          </a:xfrm>
          <a:prstGeom prst="rect">
            <a:avLst/>
          </a:prstGeom>
        </p:spPr>
      </p:pic>
      <p:pic>
        <p:nvPicPr>
          <p:cNvPr id="16" name="Bailinho da Madeira - Flores da Madeira.mp3">
            <a:hlinkClick r:id="" action="ppaction://media"/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835696" y="4297841"/>
            <a:ext cx="433833" cy="433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968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8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482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72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5903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992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0530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2786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8688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3202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3209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2820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18276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CHAMARRITA AÇORES</a:t>
            </a:r>
            <a:endParaRPr lang="pt-PT" dirty="0"/>
          </a:p>
        </p:txBody>
      </p:sp>
      <p:pic>
        <p:nvPicPr>
          <p:cNvPr id="4" name="CHAMARRITA TEMA TRADICIONAL DOS AÇORES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59000" y="2119313"/>
            <a:ext cx="4805363" cy="3603625"/>
          </a:xfrm>
        </p:spPr>
      </p:pic>
    </p:spTree>
    <p:extLst>
      <p:ext uri="{BB962C8B-B14F-4D97-AF65-F5344CB8AC3E}">
        <p14:creationId xmlns:p14="http://schemas.microsoft.com/office/powerpoint/2010/main" val="413878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1026" name="Picture 2" descr="C:\Users\Helio\Documents\MESTRADO\3 Semestre\PES\PLANIFICAÇÃO 6ºC\instrumentos tradicionais\instrumentos-tradicionais-portugueses-1-72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7" t="10810" r="1307" b="30171"/>
          <a:stretch/>
        </p:blipFill>
        <p:spPr bwMode="auto">
          <a:xfrm>
            <a:off x="899592" y="571500"/>
            <a:ext cx="7272808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Helio\Documents\MESTRADO\3 Semestre\PES\PLANIFICAÇÃO 6ºC\instrumentos tradicionais\instrumentos-tradicionais-portugueses-1-728.jpg"/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7" t="10810" r="1307" b="30171"/>
          <a:stretch/>
        </p:blipFill>
        <p:spPr bwMode="auto">
          <a:xfrm>
            <a:off x="881577" y="548680"/>
            <a:ext cx="7272808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Diz o Galo prá Galinha (Beira Alta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6588224" y="2083346"/>
            <a:ext cx="443086" cy="443086"/>
          </a:xfrm>
          <a:prstGeom prst="rect">
            <a:avLst/>
          </a:prstGeom>
        </p:spPr>
      </p:pic>
      <p:pic>
        <p:nvPicPr>
          <p:cNvPr id="6" name="Fado de Coimbra_ Samaritana (Luís Marinho)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4804792" y="2743200"/>
            <a:ext cx="304800" cy="304800"/>
          </a:xfrm>
          <a:prstGeom prst="rect">
            <a:avLst/>
          </a:prstGeom>
        </p:spPr>
      </p:pic>
      <p:pic>
        <p:nvPicPr>
          <p:cNvPr id="7" name="Miguel De Castro - Corridinho algarvio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4768788" y="5939830"/>
            <a:ext cx="304800" cy="304800"/>
          </a:xfrm>
          <a:prstGeom prst="rect">
            <a:avLst/>
          </a:prstGeom>
        </p:spPr>
      </p:pic>
      <p:pic>
        <p:nvPicPr>
          <p:cNvPr id="8" name="óh triste! Cante Alentejano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5964510" y="5229200"/>
            <a:ext cx="405830" cy="405830"/>
          </a:xfrm>
          <a:prstGeom prst="rect">
            <a:avLst/>
          </a:prstGeom>
        </p:spPr>
      </p:pic>
      <p:pic>
        <p:nvPicPr>
          <p:cNvPr id="9" name="Rancho Folclórico _As Ceifeiras_ de Alter do Chão - Saias Alentejanas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5780853" y="4330996"/>
            <a:ext cx="367313" cy="367313"/>
          </a:xfrm>
          <a:prstGeom prst="rect">
            <a:avLst/>
          </a:prstGeom>
        </p:spPr>
      </p:pic>
      <p:pic>
        <p:nvPicPr>
          <p:cNvPr id="10" name="Sra.DoAlmortão.mpg.mp3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6574110" y="2895600"/>
            <a:ext cx="457200" cy="457200"/>
          </a:xfrm>
          <a:prstGeom prst="rect">
            <a:avLst/>
          </a:prstGeom>
        </p:spPr>
      </p:pic>
      <p:pic>
        <p:nvPicPr>
          <p:cNvPr id="11" name="Marcha da Madragoa 2011 - Marchas Populares de Lisboa.mp3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4339208" y="4132311"/>
            <a:ext cx="331063" cy="331063"/>
          </a:xfrm>
          <a:prstGeom prst="rect">
            <a:avLst/>
          </a:prstGeom>
        </p:spPr>
      </p:pic>
      <p:pic>
        <p:nvPicPr>
          <p:cNvPr id="12" name="Lisboa, menina e moça.mp3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4319972" y="3789040"/>
            <a:ext cx="343272" cy="343272"/>
          </a:xfrm>
          <a:prstGeom prst="rect">
            <a:avLst/>
          </a:prstGeom>
        </p:spPr>
      </p:pic>
      <p:pic>
        <p:nvPicPr>
          <p:cNvPr id="13" name="Malhão Traçado.mp3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4957192" y="1052736"/>
            <a:ext cx="337145" cy="337145"/>
          </a:xfrm>
          <a:prstGeom prst="rect">
            <a:avLst/>
          </a:prstGeom>
        </p:spPr>
      </p:pic>
      <p:pic>
        <p:nvPicPr>
          <p:cNvPr id="14" name="VIRA DO MINHO.mp3">
            <a:hlinkClick r:id="" action="ppaction://media"/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5185400" y="715590"/>
            <a:ext cx="337145" cy="337145"/>
          </a:xfrm>
          <a:prstGeom prst="rect">
            <a:avLst/>
          </a:prstGeom>
        </p:spPr>
      </p:pic>
      <p:pic>
        <p:nvPicPr>
          <p:cNvPr id="15" name="Chula velha.mp3">
            <a:hlinkClick r:id="" action="ppaction://media"/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5435859" y="1770731"/>
            <a:ext cx="269409" cy="269409"/>
          </a:xfrm>
          <a:prstGeom prst="rect">
            <a:avLst/>
          </a:prstGeom>
        </p:spPr>
      </p:pic>
      <p:pic>
        <p:nvPicPr>
          <p:cNvPr id="16" name="Bailinho da Madeira - Flores da Madeira.mp3">
            <a:hlinkClick r:id="" action="ppaction://media"/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835696" y="4297841"/>
            <a:ext cx="433833" cy="433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968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8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482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72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5903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992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0530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2786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8688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3202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3209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2820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18276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200" dirty="0" smtClean="0"/>
              <a:t>MEMBRANOFONES TRADICIONAIS PORTUGUESES</a:t>
            </a:r>
            <a:endParaRPr lang="pt-PT" sz="3200" dirty="0"/>
          </a:p>
        </p:txBody>
      </p:sp>
      <p:pic>
        <p:nvPicPr>
          <p:cNvPr id="6146" name="Picture 2" descr="C:\Users\Helio\Documents\MESTRADO\3 Semestre\PES\PLANIFICAÇÃO 6ºC\instrumentos tradicionais\instrumentos-tradicionais-portugueses-2-72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48" b="47545"/>
          <a:stretch/>
        </p:blipFill>
        <p:spPr bwMode="auto">
          <a:xfrm>
            <a:off x="827584" y="2852936"/>
            <a:ext cx="7538690" cy="307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8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03648" y="764704"/>
            <a:ext cx="6965245" cy="1202485"/>
          </a:xfrm>
        </p:spPr>
        <p:txBody>
          <a:bodyPr>
            <a:normAutofit/>
          </a:bodyPr>
          <a:lstStyle/>
          <a:p>
            <a:r>
              <a:rPr lang="pt-PT" sz="2800" dirty="0"/>
              <a:t>AEROFONES</a:t>
            </a:r>
            <a:br>
              <a:rPr lang="pt-PT" sz="2800" dirty="0"/>
            </a:br>
            <a:r>
              <a:rPr lang="pt-PT" sz="2800" dirty="0" smtClean="0"/>
              <a:t>TRADICIONAIS PORTUGUESES</a:t>
            </a:r>
            <a:endParaRPr lang="pt-PT" sz="2800" dirty="0"/>
          </a:p>
        </p:txBody>
      </p:sp>
      <p:pic>
        <p:nvPicPr>
          <p:cNvPr id="7170" name="Picture 2" descr="C:\Users\Helio\Documents\MESTRADO\3 Semestre\PES\PLANIFICAÇÃO 6ºC\instrumentos tradicionais\instrumentos-tradicionais-portugueses-2-72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76"/>
          <a:stretch/>
        </p:blipFill>
        <p:spPr bwMode="auto">
          <a:xfrm>
            <a:off x="1115616" y="2266950"/>
            <a:ext cx="6912768" cy="3953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667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200" dirty="0" smtClean="0"/>
              <a:t>IDIOFONES TRADICIONAIS PORTUGUESES</a:t>
            </a:r>
            <a:endParaRPr lang="pt-PT" sz="3200" dirty="0"/>
          </a:p>
        </p:txBody>
      </p:sp>
      <p:pic>
        <p:nvPicPr>
          <p:cNvPr id="8194" name="Picture 2" descr="C:\Users\Helio\Documents\MESTRADO\3 Semestre\PES\PLANIFICAÇÃO 6ºC\instrumentos tradicionais\instrumentos-tradicionais-portugueses-3-72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41" b="68010"/>
          <a:stretch/>
        </p:blipFill>
        <p:spPr bwMode="auto">
          <a:xfrm>
            <a:off x="827584" y="2636912"/>
            <a:ext cx="7440687" cy="173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6652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600" dirty="0" smtClean="0"/>
              <a:t>CORDOFONES TRADICIONAIS PORTUGUESES</a:t>
            </a:r>
            <a:endParaRPr lang="pt-PT" sz="3600" dirty="0"/>
          </a:p>
        </p:txBody>
      </p:sp>
      <p:pic>
        <p:nvPicPr>
          <p:cNvPr id="9218" name="Picture 2" descr="C:\Users\Helio\Documents\MESTRADO\3 Semestre\PES\PLANIFICAÇÃO 6ºC\instrumentos tradicionais\instrumentos-tradicionais-portugueses-3-72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66" b="8490"/>
          <a:stretch/>
        </p:blipFill>
        <p:spPr bwMode="auto">
          <a:xfrm>
            <a:off x="1835696" y="1916832"/>
            <a:ext cx="5688632" cy="4285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876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>MÚSICA TRADICIONAL PORTUGUESA</a:t>
            </a:r>
            <a:endParaRPr lang="pt-PT" dirty="0"/>
          </a:p>
        </p:txBody>
      </p:sp>
      <p:pic>
        <p:nvPicPr>
          <p:cNvPr id="4" name="Menina estás à janela-Vitorino.avi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59000" y="2119313"/>
            <a:ext cx="4805363" cy="3603625"/>
          </a:xfrm>
        </p:spPr>
      </p:pic>
    </p:spTree>
    <p:extLst>
      <p:ext uri="{BB962C8B-B14F-4D97-AF65-F5344CB8AC3E}">
        <p14:creationId xmlns:p14="http://schemas.microsoft.com/office/powerpoint/2010/main" val="1745404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/>
              <a:t>MÚSICA TRADICIONAL PORTUGUESA</a:t>
            </a:r>
          </a:p>
        </p:txBody>
      </p:sp>
      <p:pic>
        <p:nvPicPr>
          <p:cNvPr id="4" name="Xutos &amp; Pontapés - Menina estás à janela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59000" y="2119313"/>
            <a:ext cx="4805363" cy="3603625"/>
          </a:xfrm>
        </p:spPr>
      </p:pic>
    </p:spTree>
    <p:extLst>
      <p:ext uri="{BB962C8B-B14F-4D97-AF65-F5344CB8AC3E}">
        <p14:creationId xmlns:p14="http://schemas.microsoft.com/office/powerpoint/2010/main" val="90851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43"/>
          <a:stretch/>
        </p:blipFill>
        <p:spPr bwMode="auto">
          <a:xfrm>
            <a:off x="827584" y="1196752"/>
            <a:ext cx="7560840" cy="4523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21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836712"/>
            <a:ext cx="7527605" cy="5256584"/>
          </a:xfrm>
          <a:prstGeom prst="rect">
            <a:avLst/>
          </a:prstGeom>
        </p:spPr>
      </p:pic>
      <p:pic>
        <p:nvPicPr>
          <p:cNvPr id="3" name="51 Faixa 51 (1)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04248" y="8603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638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6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sz="1200" dirty="0">
                <a:hlinkClick r:id="rId2"/>
              </a:rPr>
              <a:t>http://</a:t>
            </a:r>
            <a:r>
              <a:rPr lang="pt-PT" sz="1200" dirty="0" smtClean="0">
                <a:hlinkClick r:id="rId2"/>
              </a:rPr>
              <a:t>youtu.be/9B5ReaAcpbM</a:t>
            </a:r>
            <a:endParaRPr lang="pt-PT" sz="1200" dirty="0" smtClean="0"/>
          </a:p>
          <a:p>
            <a:endParaRPr lang="pt-PT" dirty="0"/>
          </a:p>
        </p:txBody>
      </p:sp>
      <p:sp>
        <p:nvSpPr>
          <p:cNvPr id="4" name="Rectângulo 3"/>
          <p:cNvSpPr/>
          <p:nvPr/>
        </p:nvSpPr>
        <p:spPr>
          <a:xfrm>
            <a:off x="1792830" y="2384266"/>
            <a:ext cx="21355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1200" dirty="0">
                <a:hlinkClick r:id="rId3"/>
              </a:rPr>
              <a:t>http://</a:t>
            </a:r>
            <a:r>
              <a:rPr lang="pt-PT" sz="1200" dirty="0" smtClean="0">
                <a:hlinkClick r:id="rId3"/>
              </a:rPr>
              <a:t>youtu.be/Q3XPrFrcCSw</a:t>
            </a:r>
            <a:endParaRPr lang="pt-PT" sz="1200" dirty="0" smtClean="0"/>
          </a:p>
          <a:p>
            <a:endParaRPr lang="pt-PT" sz="1200" dirty="0"/>
          </a:p>
        </p:txBody>
      </p:sp>
      <p:sp>
        <p:nvSpPr>
          <p:cNvPr id="5" name="Rectângulo 4"/>
          <p:cNvSpPr/>
          <p:nvPr/>
        </p:nvSpPr>
        <p:spPr>
          <a:xfrm>
            <a:off x="1822082" y="4629895"/>
            <a:ext cx="21014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1200" dirty="0">
                <a:hlinkClick r:id="rId4"/>
              </a:rPr>
              <a:t>http://</a:t>
            </a:r>
            <a:r>
              <a:rPr lang="pt-PT" sz="1200" dirty="0" smtClean="0">
                <a:hlinkClick r:id="rId4"/>
              </a:rPr>
              <a:t>youtu.be/q7k38HljcNg</a:t>
            </a:r>
            <a:endParaRPr lang="pt-PT" sz="1200" dirty="0" smtClean="0"/>
          </a:p>
          <a:p>
            <a:endParaRPr lang="pt-PT" sz="1200" dirty="0"/>
          </a:p>
        </p:txBody>
      </p:sp>
      <p:sp>
        <p:nvSpPr>
          <p:cNvPr id="6" name="Rectângulo 5"/>
          <p:cNvSpPr/>
          <p:nvPr/>
        </p:nvSpPr>
        <p:spPr>
          <a:xfrm>
            <a:off x="1799861" y="2980391"/>
            <a:ext cx="214180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1200" dirty="0">
                <a:hlinkClick r:id="rId5"/>
              </a:rPr>
              <a:t>http://</a:t>
            </a:r>
            <a:r>
              <a:rPr lang="pt-PT" sz="1200" dirty="0" smtClean="0">
                <a:hlinkClick r:id="rId5"/>
              </a:rPr>
              <a:t>youtu.be/337FcBClIBM</a:t>
            </a:r>
            <a:endParaRPr lang="pt-PT" sz="1200" dirty="0" smtClean="0"/>
          </a:p>
          <a:p>
            <a:endParaRPr lang="pt-PT" dirty="0"/>
          </a:p>
        </p:txBody>
      </p:sp>
      <p:sp>
        <p:nvSpPr>
          <p:cNvPr id="7" name="Rectângulo 6"/>
          <p:cNvSpPr/>
          <p:nvPr/>
        </p:nvSpPr>
        <p:spPr>
          <a:xfrm>
            <a:off x="1799861" y="3257390"/>
            <a:ext cx="20824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1200" dirty="0">
                <a:hlinkClick r:id="rId6"/>
              </a:rPr>
              <a:t>http://</a:t>
            </a:r>
            <a:r>
              <a:rPr lang="pt-PT" sz="1200" dirty="0" smtClean="0">
                <a:hlinkClick r:id="rId6"/>
              </a:rPr>
              <a:t>youtu.be/HjjVimpt3Bw</a:t>
            </a:r>
            <a:endParaRPr lang="pt-PT" sz="1200" dirty="0" smtClean="0"/>
          </a:p>
          <a:p>
            <a:endParaRPr lang="pt-PT" sz="1200" dirty="0"/>
          </a:p>
        </p:txBody>
      </p:sp>
      <p:sp>
        <p:nvSpPr>
          <p:cNvPr id="8" name="Rectângulo 7"/>
          <p:cNvSpPr/>
          <p:nvPr/>
        </p:nvSpPr>
        <p:spPr>
          <a:xfrm>
            <a:off x="1799861" y="3541114"/>
            <a:ext cx="21911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1200" dirty="0">
                <a:hlinkClick r:id="rId7"/>
              </a:rPr>
              <a:t>http://</a:t>
            </a:r>
            <a:r>
              <a:rPr lang="pt-PT" sz="1200" dirty="0" smtClean="0">
                <a:hlinkClick r:id="rId7"/>
              </a:rPr>
              <a:t>youtu.be/Qwy7BEBIDb8</a:t>
            </a:r>
            <a:endParaRPr lang="pt-PT" sz="1200" dirty="0" smtClean="0"/>
          </a:p>
          <a:p>
            <a:endParaRPr lang="pt-PT" sz="1200" dirty="0"/>
          </a:p>
        </p:txBody>
      </p:sp>
      <p:sp>
        <p:nvSpPr>
          <p:cNvPr id="9" name="Rectângulo 8"/>
          <p:cNvSpPr/>
          <p:nvPr/>
        </p:nvSpPr>
        <p:spPr>
          <a:xfrm>
            <a:off x="1792830" y="3771946"/>
            <a:ext cx="209672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1200" dirty="0">
                <a:hlinkClick r:id="rId8"/>
              </a:rPr>
              <a:t>http://</a:t>
            </a:r>
            <a:r>
              <a:rPr lang="pt-PT" sz="1200" dirty="0" smtClean="0">
                <a:hlinkClick r:id="rId8"/>
              </a:rPr>
              <a:t>youtu.be/Li0Y4wg3zIw</a:t>
            </a:r>
            <a:endParaRPr lang="pt-PT" sz="1200" dirty="0" smtClean="0"/>
          </a:p>
          <a:p>
            <a:endParaRPr lang="pt-PT" dirty="0"/>
          </a:p>
        </p:txBody>
      </p:sp>
      <p:sp>
        <p:nvSpPr>
          <p:cNvPr id="10" name="Rectângulo 9"/>
          <p:cNvSpPr/>
          <p:nvPr/>
        </p:nvSpPr>
        <p:spPr>
          <a:xfrm>
            <a:off x="1799861" y="4048945"/>
            <a:ext cx="224741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1200" dirty="0">
                <a:hlinkClick r:id="rId9"/>
              </a:rPr>
              <a:t>http://</a:t>
            </a:r>
            <a:r>
              <a:rPr lang="pt-PT" sz="1200" dirty="0" smtClean="0">
                <a:hlinkClick r:id="rId9"/>
              </a:rPr>
              <a:t>youtu.be/CHAYV4M3dwo</a:t>
            </a:r>
            <a:endParaRPr lang="pt-PT" sz="1200" dirty="0" smtClean="0"/>
          </a:p>
          <a:p>
            <a:endParaRPr lang="pt-PT" dirty="0"/>
          </a:p>
        </p:txBody>
      </p:sp>
      <p:sp>
        <p:nvSpPr>
          <p:cNvPr id="11" name="Rectângulo 10"/>
          <p:cNvSpPr/>
          <p:nvPr/>
        </p:nvSpPr>
        <p:spPr>
          <a:xfrm>
            <a:off x="1792830" y="4377172"/>
            <a:ext cx="21215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1200" dirty="0">
                <a:hlinkClick r:id="rId10"/>
              </a:rPr>
              <a:t>http://</a:t>
            </a:r>
            <a:r>
              <a:rPr lang="pt-PT" sz="1200" dirty="0" smtClean="0">
                <a:hlinkClick r:id="rId10"/>
              </a:rPr>
              <a:t>youtu.be/bXAtQ1fpCZ4</a:t>
            </a:r>
            <a:endParaRPr lang="pt-PT" sz="1200" dirty="0" smtClean="0"/>
          </a:p>
          <a:p>
            <a:endParaRPr lang="pt-PT" sz="1200" dirty="0"/>
          </a:p>
        </p:txBody>
      </p:sp>
      <p:sp>
        <p:nvSpPr>
          <p:cNvPr id="12" name="Rectângulo 11"/>
          <p:cNvSpPr/>
          <p:nvPr/>
        </p:nvSpPr>
        <p:spPr>
          <a:xfrm>
            <a:off x="1784248" y="2703392"/>
            <a:ext cx="210275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1200" dirty="0">
                <a:hlinkClick r:id="rId11"/>
              </a:rPr>
              <a:t>http://</a:t>
            </a:r>
            <a:r>
              <a:rPr lang="pt-PT" sz="1200" dirty="0" smtClean="0">
                <a:hlinkClick r:id="rId11"/>
              </a:rPr>
              <a:t>youtu.be/1mTTyfH-wr4</a:t>
            </a:r>
            <a:endParaRPr lang="pt-PT" sz="1200" dirty="0" smtClean="0"/>
          </a:p>
          <a:p>
            <a:endParaRPr lang="pt-PT" dirty="0"/>
          </a:p>
        </p:txBody>
      </p:sp>
      <p:sp>
        <p:nvSpPr>
          <p:cNvPr id="13" name="Rectângulo 12"/>
          <p:cNvSpPr/>
          <p:nvPr/>
        </p:nvSpPr>
        <p:spPr>
          <a:xfrm>
            <a:off x="1822082" y="4860727"/>
            <a:ext cx="34178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200" dirty="0">
                <a:hlinkClick r:id="rId12"/>
              </a:rPr>
              <a:t>http://</a:t>
            </a:r>
            <a:r>
              <a:rPr lang="pt-PT" sz="1200" dirty="0" smtClean="0">
                <a:hlinkClick r:id="rId12"/>
              </a:rPr>
              <a:t>youtu.be/1fOmiM4mLBE?t=1m21s</a:t>
            </a:r>
            <a:endParaRPr lang="pt-PT" sz="1200" dirty="0" smtClean="0"/>
          </a:p>
          <a:p>
            <a:endParaRPr lang="pt-PT" sz="1200" dirty="0"/>
          </a:p>
        </p:txBody>
      </p:sp>
    </p:spTree>
    <p:extLst>
      <p:ext uri="{BB962C8B-B14F-4D97-AF65-F5344CB8AC3E}">
        <p14:creationId xmlns:p14="http://schemas.microsoft.com/office/powerpoint/2010/main" val="107948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Posição de Conteúdo 5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005064"/>
            <a:ext cx="2373312" cy="1873250"/>
          </a:xfr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24744"/>
            <a:ext cx="3848100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64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PT" dirty="0"/>
              <a:t>Membranofones são instrumentos de </a:t>
            </a:r>
            <a:r>
              <a:rPr lang="pt-PT" dirty="0" smtClean="0"/>
              <a:t>percussão </a:t>
            </a:r>
            <a:r>
              <a:rPr lang="pt-PT" dirty="0"/>
              <a:t>que produzem som através da vibração de membranas distendidas.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353569"/>
            <a:ext cx="3456384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ângulo 3"/>
          <p:cNvSpPr/>
          <p:nvPr/>
        </p:nvSpPr>
        <p:spPr>
          <a:xfrm>
            <a:off x="1115616" y="1052736"/>
            <a:ext cx="69847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PT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MEMBRANOFONES</a:t>
            </a:r>
            <a:endParaRPr lang="pt-PT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8148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PT" dirty="0"/>
              <a:t>É</a:t>
            </a:r>
            <a:r>
              <a:rPr lang="pt-PT" dirty="0" smtClean="0"/>
              <a:t> </a:t>
            </a:r>
            <a:r>
              <a:rPr lang="pt-PT" dirty="0"/>
              <a:t>um instrumento musical em que o som é provocado pela sua vibração. É o próprio corpo do instrumento que vibra para produzir o </a:t>
            </a:r>
            <a:r>
              <a:rPr lang="pt-PT" dirty="0" smtClean="0"/>
              <a:t>som.</a:t>
            </a:r>
            <a:endParaRPr lang="pt-PT" dirty="0"/>
          </a:p>
        </p:txBody>
      </p:sp>
      <p:sp>
        <p:nvSpPr>
          <p:cNvPr id="4" name="Rectângulo 3"/>
          <p:cNvSpPr/>
          <p:nvPr/>
        </p:nvSpPr>
        <p:spPr>
          <a:xfrm>
            <a:off x="1115616" y="980728"/>
            <a:ext cx="691276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PT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IDIOFONE</a:t>
            </a:r>
            <a:endParaRPr lang="pt-PT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418810"/>
            <a:ext cx="3950568" cy="2746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341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/>
              <a:t>são instrumentos musicais cuja fonte primária de som é a vibração de uma corda </a:t>
            </a:r>
            <a:r>
              <a:rPr lang="pt-PT" dirty="0" smtClean="0"/>
              <a:t>quando </a:t>
            </a:r>
            <a:r>
              <a:rPr lang="pt-PT" dirty="0"/>
              <a:t>beliscada, percutida ou </a:t>
            </a:r>
            <a:r>
              <a:rPr lang="pt-PT" dirty="0" smtClean="0"/>
              <a:t>friccionada.</a:t>
            </a:r>
            <a:endParaRPr lang="pt-PT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46326"/>
            <a:ext cx="2324100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327276"/>
            <a:ext cx="28956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986" y="3327276"/>
            <a:ext cx="1666875" cy="273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4375026"/>
            <a:ext cx="2381250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ângulo 3"/>
          <p:cNvSpPr/>
          <p:nvPr/>
        </p:nvSpPr>
        <p:spPr>
          <a:xfrm>
            <a:off x="1115616" y="980728"/>
            <a:ext cx="69847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PT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CORDOFONES</a:t>
            </a:r>
            <a:endParaRPr lang="pt-PT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2532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PT" dirty="0"/>
              <a:t> </a:t>
            </a:r>
            <a:r>
              <a:rPr lang="pt-PT" dirty="0" smtClean="0"/>
              <a:t>São instrumentos musicais </a:t>
            </a:r>
            <a:r>
              <a:rPr lang="pt-PT" dirty="0"/>
              <a:t>em que </a:t>
            </a:r>
            <a:r>
              <a:rPr lang="pt-PT" dirty="0" smtClean="0"/>
              <a:t>produzem </a:t>
            </a:r>
            <a:r>
              <a:rPr lang="pt-PT" dirty="0"/>
              <a:t>o som </a:t>
            </a:r>
            <a:r>
              <a:rPr lang="pt-PT" dirty="0" smtClean="0"/>
              <a:t>pela </a:t>
            </a:r>
            <a:r>
              <a:rPr lang="pt-PT" dirty="0"/>
              <a:t>vibração do </a:t>
            </a:r>
            <a:r>
              <a:rPr lang="pt-PT" dirty="0" smtClean="0"/>
              <a:t>ar.</a:t>
            </a:r>
          </a:p>
          <a:p>
            <a:pPr algn="just"/>
            <a:endParaRPr lang="pt-PT" dirty="0"/>
          </a:p>
        </p:txBody>
      </p:sp>
      <p:sp>
        <p:nvSpPr>
          <p:cNvPr id="4" name="Rectângulo 3"/>
          <p:cNvSpPr/>
          <p:nvPr/>
        </p:nvSpPr>
        <p:spPr>
          <a:xfrm>
            <a:off x="1115616" y="1052736"/>
            <a:ext cx="69847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PT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AEROFONES</a:t>
            </a:r>
            <a:endParaRPr lang="pt-PT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7" y="3068960"/>
            <a:ext cx="3024336" cy="2478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441" y="3789040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068960"/>
            <a:ext cx="1905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956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1026" name="Picture 2" descr="C:\Users\Helio\Documents\MESTRADO\3 Semestre\PES\PLANIFICAÇÃO 6ºC\instrumentos tradicionais\instrumentos-tradicionais-portugueses-1-72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7" t="10810" r="1307" b="30171"/>
          <a:stretch/>
        </p:blipFill>
        <p:spPr bwMode="auto">
          <a:xfrm>
            <a:off x="899592" y="571500"/>
            <a:ext cx="7272808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Helio\Documents\MESTRADO\3 Semestre\PES\PLANIFICAÇÃO 6ºC\instrumentos tradicionais\instrumentos-tradicionais-portugueses-1-728.jpg"/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7" t="10810" r="1307" b="30171"/>
          <a:stretch/>
        </p:blipFill>
        <p:spPr bwMode="auto">
          <a:xfrm>
            <a:off x="881577" y="548680"/>
            <a:ext cx="7272808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Diz o Galo prá Galinha (Beira Alta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6588224" y="2083346"/>
            <a:ext cx="443086" cy="443086"/>
          </a:xfrm>
          <a:prstGeom prst="rect">
            <a:avLst/>
          </a:prstGeom>
        </p:spPr>
      </p:pic>
      <p:pic>
        <p:nvPicPr>
          <p:cNvPr id="6" name="Fado de Coimbra_ Samaritana (Luís Marinho)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4804792" y="2743200"/>
            <a:ext cx="304800" cy="304800"/>
          </a:xfrm>
          <a:prstGeom prst="rect">
            <a:avLst/>
          </a:prstGeom>
        </p:spPr>
      </p:pic>
      <p:pic>
        <p:nvPicPr>
          <p:cNvPr id="7" name="Miguel De Castro - Corridinho algarvio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4768788" y="5939830"/>
            <a:ext cx="304800" cy="304800"/>
          </a:xfrm>
          <a:prstGeom prst="rect">
            <a:avLst/>
          </a:prstGeom>
        </p:spPr>
      </p:pic>
      <p:pic>
        <p:nvPicPr>
          <p:cNvPr id="8" name="óh triste! Cante Alentejano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5964510" y="5229200"/>
            <a:ext cx="405830" cy="405830"/>
          </a:xfrm>
          <a:prstGeom prst="rect">
            <a:avLst/>
          </a:prstGeom>
        </p:spPr>
      </p:pic>
      <p:pic>
        <p:nvPicPr>
          <p:cNvPr id="9" name="Rancho Folclórico _As Ceifeiras_ de Alter do Chão - Saias Alentejanas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5780853" y="4330996"/>
            <a:ext cx="367313" cy="367313"/>
          </a:xfrm>
          <a:prstGeom prst="rect">
            <a:avLst/>
          </a:prstGeom>
        </p:spPr>
      </p:pic>
      <p:pic>
        <p:nvPicPr>
          <p:cNvPr id="10" name="Sra.DoAlmortão.mpg.mp3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6574110" y="2895600"/>
            <a:ext cx="457200" cy="457200"/>
          </a:xfrm>
          <a:prstGeom prst="rect">
            <a:avLst/>
          </a:prstGeom>
        </p:spPr>
      </p:pic>
      <p:pic>
        <p:nvPicPr>
          <p:cNvPr id="11" name="Marcha da Madragoa 2011 - Marchas Populares de Lisboa.mp3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4339208" y="4132311"/>
            <a:ext cx="331063" cy="331063"/>
          </a:xfrm>
          <a:prstGeom prst="rect">
            <a:avLst/>
          </a:prstGeom>
        </p:spPr>
      </p:pic>
      <p:pic>
        <p:nvPicPr>
          <p:cNvPr id="12" name="Lisboa, menina e moça.mp3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4319972" y="3789040"/>
            <a:ext cx="343272" cy="343272"/>
          </a:xfrm>
          <a:prstGeom prst="rect">
            <a:avLst/>
          </a:prstGeom>
        </p:spPr>
      </p:pic>
      <p:pic>
        <p:nvPicPr>
          <p:cNvPr id="13" name="Malhão Traçado.mp3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4957192" y="1052736"/>
            <a:ext cx="337145" cy="337145"/>
          </a:xfrm>
          <a:prstGeom prst="rect">
            <a:avLst/>
          </a:prstGeom>
        </p:spPr>
      </p:pic>
      <p:pic>
        <p:nvPicPr>
          <p:cNvPr id="14" name="VIRA DO MINHO.mp3">
            <a:hlinkClick r:id="" action="ppaction://media"/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5185400" y="715590"/>
            <a:ext cx="337145" cy="337145"/>
          </a:xfrm>
          <a:prstGeom prst="rect">
            <a:avLst/>
          </a:prstGeom>
        </p:spPr>
      </p:pic>
      <p:pic>
        <p:nvPicPr>
          <p:cNvPr id="15" name="Chula velha.mp3">
            <a:hlinkClick r:id="" action="ppaction://media"/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5435859" y="1770731"/>
            <a:ext cx="269409" cy="269409"/>
          </a:xfrm>
          <a:prstGeom prst="rect">
            <a:avLst/>
          </a:prstGeom>
        </p:spPr>
      </p:pic>
      <p:pic>
        <p:nvPicPr>
          <p:cNvPr id="16" name="Bailinho da Madeira - Flores da Madeira.mp3">
            <a:hlinkClick r:id="" action="ppaction://media"/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835696" y="4297841"/>
            <a:ext cx="433833" cy="433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843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8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482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72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5903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992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0530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2786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8688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3202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3209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2820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18276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FANDANGO RIBATEJO</a:t>
            </a:r>
            <a:endParaRPr lang="pt-PT" dirty="0"/>
          </a:p>
        </p:txBody>
      </p:sp>
      <p:pic>
        <p:nvPicPr>
          <p:cNvPr id="4" name="Fandango - Lezirias do Ribatejo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59000" y="2119313"/>
            <a:ext cx="4805363" cy="3603625"/>
          </a:xfrm>
        </p:spPr>
      </p:pic>
    </p:spTree>
    <p:extLst>
      <p:ext uri="{BB962C8B-B14F-4D97-AF65-F5344CB8AC3E}">
        <p14:creationId xmlns:p14="http://schemas.microsoft.com/office/powerpoint/2010/main" val="4050611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1026" name="Picture 2" descr="C:\Users\Helio\Documents\MESTRADO\3 Semestre\PES\PLANIFICAÇÃO 6ºC\instrumentos tradicionais\instrumentos-tradicionais-portugueses-1-72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7" t="10810" r="1307" b="30171"/>
          <a:stretch/>
        </p:blipFill>
        <p:spPr bwMode="auto">
          <a:xfrm>
            <a:off x="899592" y="571500"/>
            <a:ext cx="7272808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Helio\Documents\MESTRADO\3 Semestre\PES\PLANIFICAÇÃO 6ºC\instrumentos tradicionais\instrumentos-tradicionais-portugueses-1-728.jpg"/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7" t="10810" r="1307" b="30171"/>
          <a:stretch/>
        </p:blipFill>
        <p:spPr bwMode="auto">
          <a:xfrm>
            <a:off x="881577" y="548680"/>
            <a:ext cx="7272808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Diz o Galo prá Galinha (Beira Alta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6588224" y="2083346"/>
            <a:ext cx="443086" cy="443086"/>
          </a:xfrm>
          <a:prstGeom prst="rect">
            <a:avLst/>
          </a:prstGeom>
        </p:spPr>
      </p:pic>
      <p:pic>
        <p:nvPicPr>
          <p:cNvPr id="6" name="Fado de Coimbra_ Samaritana (Luís Marinho)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4804792" y="2743200"/>
            <a:ext cx="304800" cy="304800"/>
          </a:xfrm>
          <a:prstGeom prst="rect">
            <a:avLst/>
          </a:prstGeom>
        </p:spPr>
      </p:pic>
      <p:pic>
        <p:nvPicPr>
          <p:cNvPr id="7" name="Miguel De Castro - Corridinho algarvio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4768788" y="5939830"/>
            <a:ext cx="304800" cy="304800"/>
          </a:xfrm>
          <a:prstGeom prst="rect">
            <a:avLst/>
          </a:prstGeom>
        </p:spPr>
      </p:pic>
      <p:pic>
        <p:nvPicPr>
          <p:cNvPr id="8" name="óh triste! Cante Alentejano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5964510" y="5229200"/>
            <a:ext cx="405830" cy="405830"/>
          </a:xfrm>
          <a:prstGeom prst="rect">
            <a:avLst/>
          </a:prstGeom>
        </p:spPr>
      </p:pic>
      <p:pic>
        <p:nvPicPr>
          <p:cNvPr id="9" name="Rancho Folclórico _As Ceifeiras_ de Alter do Chão - Saias Alentejanas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5780853" y="4330996"/>
            <a:ext cx="367313" cy="367313"/>
          </a:xfrm>
          <a:prstGeom prst="rect">
            <a:avLst/>
          </a:prstGeom>
        </p:spPr>
      </p:pic>
      <p:pic>
        <p:nvPicPr>
          <p:cNvPr id="10" name="Sra.DoAlmortão.mpg.mp3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6574110" y="2895600"/>
            <a:ext cx="457200" cy="457200"/>
          </a:xfrm>
          <a:prstGeom prst="rect">
            <a:avLst/>
          </a:prstGeom>
        </p:spPr>
      </p:pic>
      <p:pic>
        <p:nvPicPr>
          <p:cNvPr id="11" name="Marcha da Madragoa 2011 - Marchas Populares de Lisboa.mp3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4339208" y="4132311"/>
            <a:ext cx="331063" cy="331063"/>
          </a:xfrm>
          <a:prstGeom prst="rect">
            <a:avLst/>
          </a:prstGeom>
        </p:spPr>
      </p:pic>
      <p:pic>
        <p:nvPicPr>
          <p:cNvPr id="12" name="Lisboa, menina e moça.mp3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4319972" y="3789040"/>
            <a:ext cx="343272" cy="343272"/>
          </a:xfrm>
          <a:prstGeom prst="rect">
            <a:avLst/>
          </a:prstGeom>
        </p:spPr>
      </p:pic>
      <p:pic>
        <p:nvPicPr>
          <p:cNvPr id="13" name="Malhão Traçado.mp3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4957192" y="1052736"/>
            <a:ext cx="337145" cy="337145"/>
          </a:xfrm>
          <a:prstGeom prst="rect">
            <a:avLst/>
          </a:prstGeom>
        </p:spPr>
      </p:pic>
      <p:pic>
        <p:nvPicPr>
          <p:cNvPr id="14" name="VIRA DO MINHO.mp3">
            <a:hlinkClick r:id="" action="ppaction://media"/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5185400" y="715590"/>
            <a:ext cx="337145" cy="337145"/>
          </a:xfrm>
          <a:prstGeom prst="rect">
            <a:avLst/>
          </a:prstGeom>
        </p:spPr>
      </p:pic>
      <p:pic>
        <p:nvPicPr>
          <p:cNvPr id="15" name="Chula velha.mp3">
            <a:hlinkClick r:id="" action="ppaction://media"/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5435859" y="1770731"/>
            <a:ext cx="269409" cy="269409"/>
          </a:xfrm>
          <a:prstGeom prst="rect">
            <a:avLst/>
          </a:prstGeom>
        </p:spPr>
      </p:pic>
      <p:pic>
        <p:nvPicPr>
          <p:cNvPr id="16" name="Bailinho da Madeira - Flores da Madeira.mp3">
            <a:hlinkClick r:id="" action="ppaction://media"/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835696" y="4297841"/>
            <a:ext cx="433833" cy="433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841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8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482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72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5903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992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0530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2786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8688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3202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3209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2820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18276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lfinete">
  <a:themeElements>
    <a:clrScheme name="Alfinete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Alfinete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lfine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1081</TotalTime>
  <Words>153</Words>
  <Application>Microsoft Office PowerPoint</Application>
  <PresentationFormat>Apresentação no Ecrã (4:3)</PresentationFormat>
  <Paragraphs>33</Paragraphs>
  <Slides>22</Slides>
  <Notes>1</Notes>
  <HiddenSlides>0</HiddenSlides>
  <MMClips>54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22</vt:i4>
      </vt:variant>
    </vt:vector>
  </HeadingPairs>
  <TitlesOfParts>
    <vt:vector size="23" baseType="lpstr">
      <vt:lpstr>Alfinete</vt:lpstr>
      <vt:lpstr>Agrupamentos de Escolas D. Filipa de Lencastre  DISCIPLINA DE EDUCAÇÃO MUSICAL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FANDANGO RIBATEJO</vt:lpstr>
      <vt:lpstr>Apresentação do PowerPoint</vt:lpstr>
      <vt:lpstr>PAULITEIROS DE MIRANDA</vt:lpstr>
      <vt:lpstr>Apresentação do PowerPoint</vt:lpstr>
      <vt:lpstr>CHAMARRITA AÇORES</vt:lpstr>
      <vt:lpstr>Apresentação do PowerPoint</vt:lpstr>
      <vt:lpstr>MEMBRANOFONES TRADICIONAIS PORTUGUESES</vt:lpstr>
      <vt:lpstr>AEROFONES TRADICIONAIS PORTUGUESES</vt:lpstr>
      <vt:lpstr>IDIOFONES TRADICIONAIS PORTUGUESES</vt:lpstr>
      <vt:lpstr>CORDOFONES TRADICIONAIS PORTUGUESES</vt:lpstr>
      <vt:lpstr>MÚSICA TRADICIONAL PORTUGUESA</vt:lpstr>
      <vt:lpstr>MÚSICA TRADICIONAL PORTUGUESA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Agrupamentos de Escolas D. Filipa de Lencastre  DISCIPLINA DE EDUCAÇÃO MUSICAL</dc:title>
  <dc:creator>Helio</dc:creator>
  <cp:lastModifiedBy>Helio</cp:lastModifiedBy>
  <cp:revision>59</cp:revision>
  <dcterms:created xsi:type="dcterms:W3CDTF">2015-01-03T22:03:08Z</dcterms:created>
  <dcterms:modified xsi:type="dcterms:W3CDTF">2015-01-14T23:38:24Z</dcterms:modified>
</cp:coreProperties>
</file>